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8" r:id="rId2"/>
  </p:sldMasterIdLst>
  <p:notesMasterIdLst>
    <p:notesMasterId r:id="rId14"/>
  </p:notesMasterIdLst>
  <p:sldIdLst>
    <p:sldId id="274" r:id="rId3"/>
    <p:sldId id="263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brahim, Tarek" initials="IT" lastIdx="6" clrIdx="0">
    <p:extLst>
      <p:ext uri="{19B8F6BF-5375-455C-9EA6-DF929625EA0E}">
        <p15:presenceInfo xmlns:p15="http://schemas.microsoft.com/office/powerpoint/2012/main" userId="S::tarek.ibrahim@wartsila.com::194c68bb-9bc8-4cb7-ae60-75cac24b0c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FF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9701" autoAdjust="0"/>
  </p:normalViewPr>
  <p:slideViewPr>
    <p:cSldViewPr snapToGrid="0">
      <p:cViewPr>
        <p:scale>
          <a:sx n="100" d="100"/>
          <a:sy n="100" d="100"/>
        </p:scale>
        <p:origin x="816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gif>
</file>

<file path=ppt/media/image11.gif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1D99E-4DA5-4E2E-83D2-CD14F9B4910C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3B2B5-E1A6-4589-B6BB-90D2A45F90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336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724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039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335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0424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5213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556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676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528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23B2B5-E1A6-4589-B6BB-90D2A45F90E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333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3304B-0617-4963-99B7-91B74E084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0F6CDE-0765-4596-B363-4870C8D37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6F1BD-4749-416D-827B-F1780B9B7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7FE35-13AF-4B3A-965C-ED3D82F3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564A9-6346-44DE-8F7E-9735E91FC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638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ACDD7-BB1F-4CE2-9B3C-A5B3AC1E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18E1A-4B06-45A0-903C-1428B9C86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7D89F-6CCB-4102-804C-E3CEA98CF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2CC02-AF62-4EC9-A7A8-1B48FE2F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6080C-BDE8-40A0-8EEF-F24C88325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4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507CE9-266C-4DAE-8361-4AAD9E9B5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62D2F-4A0E-4D45-A347-D01EAEF6A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C8942-8FED-4D59-9EE0-6BC7ACEF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FE8EE-8687-4D54-BFDA-6B326C95A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855E9-3B62-4D04-81B7-64001C71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1578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283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012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294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0824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30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7912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8573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498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CD7A8-F44A-4F26-9EDB-7F2B98C4B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3D7A3-6F1C-4596-843E-F0FCFEFC2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36255-B6EE-44F0-978E-C2A9866F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B5B57-7B9B-41D2-86FE-7B25721B7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587B5-9ACB-41BE-B20A-34FC4303E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596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4174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1035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0801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47956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9229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76849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959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4209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78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C060C-65F4-4DDE-956B-81C8B33B5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DA0CD-F9B5-4059-A11C-FECF972E8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C1C7E-A8E9-404B-83E9-3947DD7A4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6FFC1-A63E-4D7D-A08E-F5F489938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4B16E-0E33-429E-B158-4ACBCDA3E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752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D090-EA2F-4C9E-A131-259AC132C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A1DF8-4EA1-406D-8D73-836D4B54B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1F0B9F-9BAA-4801-B49C-360723F335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DB10C-6D8B-40D7-9C10-EB796F8D9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3A758-9934-43AC-90D7-7A9F80A99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4B9AD-4D4C-46D4-BBE4-AADE3C04C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468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14DFA-7271-4270-9609-51161552B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5A5DA-DFCF-4A97-BE48-8E10C3D30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05EF0-4D8C-4FE3-9116-1243EEF85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01CF68-F2E7-4FB8-B0AA-8B6A60466E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8AEA9-4AE5-4AFD-B8C6-2575E455D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D6FFAD-9D2E-40C0-9C71-F681803E1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A1F2E9-AD85-414B-BFC8-A87CE64F0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30494-5668-492E-A612-7D955941D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291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13A4-35C0-4FC3-9ACC-36C5F890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A64ACF-9FA4-4900-894A-67E194F2B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25E76-BB95-459A-871C-F880821F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22BE6-A0EA-4482-B11A-41C34ADDF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8505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3EFAA1-5554-473D-ACFB-77C39DF4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99E83F-E3EE-472F-8CD8-99F6B04C3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1B6EE-0337-4507-8915-DC422CDE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596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8CA7B-0033-4E55-B36E-BB7C6598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5A4F7-1095-4CA3-ABA6-3BCB0349B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28FF-03E9-4312-818F-C342B88ED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3EC96-F350-46D8-8966-E38B7641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EF49C-2785-47FA-94BB-06E970F1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F6D9F-7722-479C-B40F-F6AD3F890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651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7684E-C394-43F9-8098-7D71FFE7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A472B7-3E51-4594-AFC7-81A7621FEA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25AAA-0402-4C37-B1EB-FF07A483C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1A665-8CD4-45A7-9140-BD1D8BEDD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84D61-6A18-4EDB-AB68-B02F7A4A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B3B01-E84A-46BC-A417-1BE4A71C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81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72F467-84AE-456C-AD47-FDF9FCD0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8B6DB-D23B-447F-8450-5B39E2665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2A3AD-BFCD-4D48-A658-AB8E1F809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206B2-2610-4361-A211-368D970DA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1B4D4-4E6B-4318-B849-B3B52B558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18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3F455EC-2FC6-4A14-9F70-16F14E2795E5}" type="datetimeFigureOut">
              <a:rPr lang="en-GB" smtClean="0"/>
              <a:t>10/02/2022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5FD7B-F89B-4BCB-994C-17D940B332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2902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rek-Ibrahim/msc-thesi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overleaf.com/read/ptyzrrjwdznd" TargetMode="External"/><Relationship Id="rId4" Type="http://schemas.openxmlformats.org/officeDocument/2006/relationships/hyperlink" Target="https://github.com/Tarek-Ibrahim/gym-cust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lilianweng.github.io/lil-log/2019/05/05/domain-randomization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52EF5C76-EBE7-4262-8627-2847D73994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Thesis Progress Presentation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15028-166B-4C15-B860-5D9E3CF00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dirty="0"/>
              <a:t>Meta Reinforcement Learning with Active Domain Randomization for Sim-to-Real Transfer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44914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587C4C96-F75E-4355-B558-D989E9DC91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830191"/>
              </p:ext>
            </p:extLst>
          </p:nvPr>
        </p:nvGraphicFramePr>
        <p:xfrm>
          <a:off x="809625" y="1874253"/>
          <a:ext cx="10410825" cy="4613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71537">
                  <a:extLst>
                    <a:ext uri="{9D8B030D-6E8A-4147-A177-3AD203B41FA5}">
                      <a16:colId xmlns:a16="http://schemas.microsoft.com/office/drawing/2014/main" val="1183516487"/>
                    </a:ext>
                  </a:extLst>
                </a:gridCol>
                <a:gridCol w="3571537">
                  <a:extLst>
                    <a:ext uri="{9D8B030D-6E8A-4147-A177-3AD203B41FA5}">
                      <a16:colId xmlns:a16="http://schemas.microsoft.com/office/drawing/2014/main" val="2283227999"/>
                    </a:ext>
                  </a:extLst>
                </a:gridCol>
                <a:gridCol w="2093660">
                  <a:extLst>
                    <a:ext uri="{9D8B030D-6E8A-4147-A177-3AD203B41FA5}">
                      <a16:colId xmlns:a16="http://schemas.microsoft.com/office/drawing/2014/main" val="1008785654"/>
                    </a:ext>
                  </a:extLst>
                </a:gridCol>
                <a:gridCol w="1174091">
                  <a:extLst>
                    <a:ext uri="{9D8B030D-6E8A-4147-A177-3AD203B41FA5}">
                      <a16:colId xmlns:a16="http://schemas.microsoft.com/office/drawing/2014/main" val="2688529243"/>
                    </a:ext>
                  </a:extLst>
                </a:gridCol>
              </a:tblGrid>
              <a:tr h="2289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Phase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Steps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Details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Status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3302104"/>
                  </a:ext>
                </a:extLst>
              </a:tr>
              <a:tr h="901259">
                <a:tc rowSpan="7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Thesis Work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Literature Review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Excel Sheet detailing reviewed papers and choosing ones of interest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Done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61030"/>
                  </a:ext>
                </a:extLst>
              </a:tr>
              <a:tr h="228967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Implement Meta-RL 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MAML algorithm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Done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488607"/>
                  </a:ext>
                </a:extLst>
              </a:tr>
              <a:tr h="228967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Implement Domain Randomization (DR)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UDR &amp; ADR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Done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306222"/>
                  </a:ext>
                </a:extLst>
              </a:tr>
              <a:tr h="228967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u="sng" dirty="0">
                          <a:effectLst/>
                          <a:highlight>
                            <a:srgbClr val="FFFF00"/>
                          </a:highlight>
                        </a:rPr>
                        <a:t>Milestone 1:</a:t>
                      </a:r>
                      <a:r>
                        <a:rPr lang="en-GB" sz="1400" dirty="0">
                          <a:effectLst/>
                        </a:rPr>
                        <a:t> Combine Meta-RL + DR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MAML + ADR/UDR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Done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62524"/>
                  </a:ext>
                </a:extLst>
              </a:tr>
              <a:tr h="901259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u="sng" dirty="0">
                          <a:effectLst/>
                          <a:highlight>
                            <a:srgbClr val="FFFF00"/>
                          </a:highlight>
                        </a:rPr>
                        <a:t>Milestone 2:</a:t>
                      </a:r>
                      <a:r>
                        <a:rPr lang="en-GB" sz="1400" dirty="0">
                          <a:effectLst/>
                        </a:rPr>
                        <a:t> Run Sim2Sim Experiments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Experiments with algorithms on Mujoco envs with varying dynamics 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In Progress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593758"/>
                  </a:ext>
                </a:extLst>
              </a:tr>
              <a:tr h="443926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Run Sim2Sim experiments on simulation of real test env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Not started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473258"/>
                  </a:ext>
                </a:extLst>
              </a:tr>
              <a:tr h="901259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u="sng" dirty="0">
                          <a:effectLst/>
                          <a:highlight>
                            <a:srgbClr val="FFFF00"/>
                          </a:highlight>
                        </a:rPr>
                        <a:t>Milestone 3:</a:t>
                      </a:r>
                      <a:r>
                        <a:rPr lang="en-GB" sz="1400" dirty="0">
                          <a:effectLst/>
                        </a:rPr>
                        <a:t> Run Sim2Real Experiments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Experiments with algorithms on real robot env with varying dynamics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Not started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16990"/>
                  </a:ext>
                </a:extLst>
              </a:tr>
              <a:tr h="44392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Thesis Finalization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Write Thesis Document &amp; Prepare Presentation 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-</a:t>
                      </a:r>
                      <a:endParaRPr lang="en-GB" sz="14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Not started</a:t>
                      </a:r>
                      <a:endParaRPr lang="en-GB" sz="14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364675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Workplan &amp; Progress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1173DA6-C70A-4B7E-A4E4-15CB54BC91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1535699"/>
            <a:ext cx="344158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Desired/Estimated end date: 1/5/2022 </a:t>
            </a:r>
            <a:endParaRPr kumimoji="0" lang="en-GB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857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495425"/>
            <a:ext cx="10086975" cy="5219700"/>
          </a:xfrm>
        </p:spPr>
        <p:txBody>
          <a:bodyPr>
            <a:normAutofit/>
          </a:bodyPr>
          <a:lstStyle/>
          <a:p>
            <a:r>
              <a:rPr lang="en-US" u="sng" dirty="0"/>
              <a:t>Repositories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>
              <a:buFontTx/>
              <a:buChar char="-"/>
            </a:pPr>
            <a:r>
              <a:rPr lang="en-US" dirty="0"/>
              <a:t>Main: </a:t>
            </a:r>
            <a:r>
              <a:rPr lang="en-US" dirty="0">
                <a:hlinkClick r:id="rId3"/>
              </a:rPr>
              <a:t>https://github.com/Tarek-Ibrahim/msc-thesis</a:t>
            </a:r>
            <a:r>
              <a:rPr lang="en-US" dirty="0"/>
              <a:t> </a:t>
            </a:r>
          </a:p>
          <a:p>
            <a:pPr>
              <a:buFontTx/>
              <a:buChar char="-"/>
            </a:pPr>
            <a:r>
              <a:rPr lang="en-US" dirty="0"/>
              <a:t>Custom Environments: </a:t>
            </a:r>
            <a:r>
              <a:rPr lang="en-US" dirty="0">
                <a:hlinkClick r:id="rId4"/>
              </a:rPr>
              <a:t>https://github.com/Tarek-Ibrahim/gym-custom</a:t>
            </a:r>
            <a:r>
              <a:rPr lang="en-US" dirty="0"/>
              <a:t> </a:t>
            </a:r>
            <a:r>
              <a:rPr lang="en-US" sz="2000" dirty="0"/>
              <a:t>(installed with: </a:t>
            </a:r>
            <a:r>
              <a:rPr lang="en-US" sz="2000" dirty="0">
                <a:highlight>
                  <a:srgbClr val="C0C0C0"/>
                </a:highlight>
              </a:rPr>
              <a:t>pip install –e </a:t>
            </a:r>
            <a:r>
              <a:rPr lang="en-US" sz="2000" dirty="0" err="1">
                <a:highlight>
                  <a:srgbClr val="C0C0C0"/>
                </a:highlight>
              </a:rPr>
              <a:t>gym_custom</a:t>
            </a:r>
            <a:r>
              <a:rPr lang="en-US" sz="2000" dirty="0"/>
              <a:t> from parent </a:t>
            </a:r>
            <a:r>
              <a:rPr lang="en-US" sz="2000" dirty="0" err="1"/>
              <a:t>dir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u="sng" dirty="0"/>
              <a:t>Overleaf document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https://www.overleaf.com/read/ptyzrrjwdznd</a:t>
            </a:r>
            <a:r>
              <a:rPr lang="en-GB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Resources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471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BD34C-626D-4335-A59B-06B79E4B6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233" y="359382"/>
            <a:ext cx="10515600" cy="84833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 &amp; Background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390D5-7AA9-4210-952A-DB80A2112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80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600" b="1" u="sng" dirty="0"/>
              <a:t>RL:</a:t>
            </a:r>
            <a:r>
              <a:rPr lang="en-US" sz="3600" dirty="0"/>
              <a:t> train an agent to act optimally given a task</a:t>
            </a:r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0011CEB-5254-4091-91EE-C4495024D125}"/>
              </a:ext>
            </a:extLst>
          </p:cNvPr>
          <p:cNvCxnSpPr/>
          <p:nvPr/>
        </p:nvCxnSpPr>
        <p:spPr>
          <a:xfrm>
            <a:off x="9099612" y="2121763"/>
            <a:ext cx="0" cy="8966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8885CD5-22CB-448B-96B7-215347D5F3FD}"/>
              </a:ext>
            </a:extLst>
          </p:cNvPr>
          <p:cNvSpPr/>
          <p:nvPr/>
        </p:nvSpPr>
        <p:spPr>
          <a:xfrm>
            <a:off x="8673483" y="1594805"/>
            <a:ext cx="861134" cy="52695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BCE906-0AF3-464F-8A39-F842ABFC4102}"/>
              </a:ext>
            </a:extLst>
          </p:cNvPr>
          <p:cNvSpPr/>
          <p:nvPr/>
        </p:nvSpPr>
        <p:spPr>
          <a:xfrm>
            <a:off x="5434613" y="1642747"/>
            <a:ext cx="1827322" cy="52695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314B659-F1B0-4EA8-A88E-A9ED5C1D7311}"/>
              </a:ext>
            </a:extLst>
          </p:cNvPr>
          <p:cNvCxnSpPr/>
          <p:nvPr/>
        </p:nvCxnSpPr>
        <p:spPr>
          <a:xfrm>
            <a:off x="6295748" y="2169705"/>
            <a:ext cx="0" cy="8966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DD83F16-74C8-4555-8793-6BE8E988DEBA}"/>
              </a:ext>
            </a:extLst>
          </p:cNvPr>
          <p:cNvCxnSpPr>
            <a:cxnSpLocks/>
          </p:cNvCxnSpPr>
          <p:nvPr/>
        </p:nvCxnSpPr>
        <p:spPr>
          <a:xfrm>
            <a:off x="3660190" y="2169705"/>
            <a:ext cx="0" cy="8966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CD1BAFD-F946-480E-A263-02FADCF7D9E6}"/>
              </a:ext>
            </a:extLst>
          </p:cNvPr>
          <p:cNvSpPr/>
          <p:nvPr/>
        </p:nvSpPr>
        <p:spPr>
          <a:xfrm>
            <a:off x="3136406" y="1649929"/>
            <a:ext cx="1107113" cy="52695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FBE7885-5013-489B-8018-0305A593F614}"/>
              </a:ext>
            </a:extLst>
          </p:cNvPr>
          <p:cNvGrpSpPr/>
          <p:nvPr/>
        </p:nvGrpSpPr>
        <p:grpSpPr>
          <a:xfrm>
            <a:off x="7793866" y="3128605"/>
            <a:ext cx="3559934" cy="1253455"/>
            <a:chOff x="7501638" y="3066350"/>
            <a:chExt cx="3559934" cy="125345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B0E009E4-4C2C-427F-A880-EAA01FE23327}"/>
                    </a:ext>
                  </a:extLst>
                </p:cNvPr>
                <p:cNvSpPr/>
                <p:nvPr/>
              </p:nvSpPr>
              <p:spPr>
                <a:xfrm>
                  <a:off x="7501638" y="3066350"/>
                  <a:ext cx="3559934" cy="6463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en-GB" dirty="0"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RL Task = </a:t>
                  </a:r>
                  <a14:m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𝒯</m:t>
                      </m:r>
                    </m:oMath>
                  </a14:m>
                  <a:r>
                    <a:rPr lang="en-GB" dirty="0"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 or </a:t>
                  </a:r>
                  <a14:m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ℳ</m:t>
                      </m:r>
                    </m:oMath>
                  </a14:m>
                  <a:r>
                    <a:rPr lang="en-GB" dirty="0"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= {</a:t>
                  </a:r>
                  <a14:m>
                    <m:oMath xmlns:m="http://schemas.openxmlformats.org/officeDocument/2006/math">
                      <m:r>
                        <a:rPr lang="en-GB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𝒮</m:t>
                      </m:r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GB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𝒜</m:t>
                      </m:r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GB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GB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𝑝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GB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GB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𝑝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′</m:t>
                              </m:r>
                            </m:sup>
                          </m:sSup>
                        </m:e>
                        <m:e>
                          <m:r>
                            <a:rPr lang="en-GB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𝑠</m:t>
                          </m:r>
                          <m:r>
                            <a:rPr lang="en-GB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n-GB" i="1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𝑎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,</m:t>
                      </m:r>
                      <m:r>
                        <a:rPr lang="en-GB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𝑟</m:t>
                      </m:r>
                      <m:d>
                        <m:dPr>
                          <m:ctrlPr>
                            <a:rPr lang="en-GB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GB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GB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GB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GB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n-GB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𝑎</m:t>
                          </m:r>
                          <m:r>
                            <a:rPr lang="en-GB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lang="en-GB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𝑠</m:t>
                          </m:r>
                        </m:e>
                      </m:d>
                    </m:oMath>
                  </a14:m>
                  <a:r>
                    <a:rPr lang="en-GB" dirty="0">
                      <a:latin typeface="Calibri" panose="020F0502020204030204" pitchFamily="34" charset="0"/>
                      <a:ea typeface="Calibri" panose="020F0502020204030204" pitchFamily="34" charset="0"/>
                      <a:cs typeface="Arial" panose="020B0604020202020204" pitchFamily="34" charset="0"/>
                    </a:rPr>
                    <a:t>}</a:t>
                  </a:r>
                  <a:endParaRPr lang="en-GB" sz="1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B0E009E4-4C2C-427F-A880-EAA01FE2332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01638" y="3066350"/>
                  <a:ext cx="3559934" cy="646331"/>
                </a:xfrm>
                <a:prstGeom prst="rect">
                  <a:avLst/>
                </a:prstGeom>
                <a:blipFill>
                  <a:blip r:embed="rId3"/>
                  <a:stretch>
                    <a:fillRect t="-4717" b="-14151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BA87BD1D-8F5D-4B76-AF14-2614E5E00F79}"/>
                </a:ext>
              </a:extLst>
            </p:cNvPr>
            <p:cNvSpPr/>
            <p:nvPr/>
          </p:nvSpPr>
          <p:spPr>
            <a:xfrm rot="5400000">
              <a:off x="8672785" y="2861465"/>
              <a:ext cx="223338" cy="1979721"/>
            </a:xfrm>
            <a:prstGeom prst="rightBrac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00B050"/>
                </a:solidFill>
              </a:endParaRPr>
            </a:p>
          </p:txBody>
        </p:sp>
        <p:sp>
          <p:nvSpPr>
            <p:cNvPr id="14" name="Right Brace 13">
              <a:extLst>
                <a:ext uri="{FF2B5EF4-FFF2-40B4-BE49-F238E27FC236}">
                  <a16:creationId xmlns:a16="http://schemas.microsoft.com/office/drawing/2014/main" id="{98DC0FB9-8F8E-437A-8312-8598E18A5B21}"/>
                </a:ext>
              </a:extLst>
            </p:cNvPr>
            <p:cNvSpPr/>
            <p:nvPr/>
          </p:nvSpPr>
          <p:spPr>
            <a:xfrm rot="5400000">
              <a:off x="10258188" y="3398509"/>
              <a:ext cx="223340" cy="886287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D735C7-A295-410B-875D-5F275A2186E1}"/>
                </a:ext>
              </a:extLst>
            </p:cNvPr>
            <p:cNvSpPr txBox="1"/>
            <p:nvPr/>
          </p:nvSpPr>
          <p:spPr>
            <a:xfrm>
              <a:off x="8090225" y="3950473"/>
              <a:ext cx="1388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Environment</a:t>
              </a:r>
              <a:endParaRPr lang="en-GB" dirty="0">
                <a:solidFill>
                  <a:srgbClr val="00B05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E91FBC-E14E-4994-8C42-C3B60981D04C}"/>
                </a:ext>
              </a:extLst>
            </p:cNvPr>
            <p:cNvSpPr txBox="1"/>
            <p:nvPr/>
          </p:nvSpPr>
          <p:spPr>
            <a:xfrm>
              <a:off x="9970285" y="3946972"/>
              <a:ext cx="891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Reward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220BD97-4422-42FC-8FE7-A121DC07E1C3}"/>
              </a:ext>
            </a:extLst>
          </p:cNvPr>
          <p:cNvSpPr txBox="1"/>
          <p:nvPr/>
        </p:nvSpPr>
        <p:spPr>
          <a:xfrm>
            <a:off x="5062954" y="2974017"/>
            <a:ext cx="257923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0070C0"/>
                </a:solidFill>
              </a:rPr>
              <a:t>Mainly: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w.r.t.</a:t>
            </a:r>
            <a:r>
              <a:rPr lang="en-US" dirty="0">
                <a:solidFill>
                  <a:srgbClr val="0070C0"/>
                </a:solidFill>
              </a:rPr>
              <a:t> rewards</a:t>
            </a:r>
          </a:p>
          <a:p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b="1" dirty="0">
                <a:solidFill>
                  <a:srgbClr val="0070C0"/>
                </a:solidFill>
              </a:rPr>
              <a:t>performance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sz="1400" u="sng" dirty="0">
                <a:solidFill>
                  <a:srgbClr val="0070C0"/>
                </a:solidFill>
              </a:rPr>
              <a:t>Other Evaluation metrics: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0070C0"/>
                </a:solidFill>
              </a:rPr>
              <a:t>Data/sample efficiency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0070C0"/>
                </a:solidFill>
              </a:rPr>
              <a:t>Learning speed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0070C0"/>
                </a:solidFill>
              </a:rPr>
              <a:t>Generalization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0070C0"/>
                </a:solidFill>
              </a:rPr>
              <a:t>Safety</a:t>
            </a:r>
          </a:p>
          <a:p>
            <a:pPr marL="285750" indent="-285750">
              <a:buFontTx/>
              <a:buChar char="-"/>
            </a:pPr>
            <a:r>
              <a:rPr lang="en-US" sz="1400" dirty="0" err="1">
                <a:solidFill>
                  <a:srgbClr val="0070C0"/>
                </a:solidFill>
              </a:rPr>
              <a:t>etc</a:t>
            </a:r>
            <a:endParaRPr lang="en-GB" sz="1400" dirty="0">
              <a:solidFill>
                <a:srgbClr val="0070C0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421A25A-1487-4872-A6AB-753DD7CBB4B7}"/>
              </a:ext>
            </a:extLst>
          </p:cNvPr>
          <p:cNvGrpSpPr/>
          <p:nvPr/>
        </p:nvGrpSpPr>
        <p:grpSpPr>
          <a:xfrm>
            <a:off x="7682127" y="4716062"/>
            <a:ext cx="3704980" cy="1678404"/>
            <a:chOff x="8007137" y="4706886"/>
            <a:chExt cx="3704980" cy="167840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484959E-8219-442A-B3FC-68C221BDAE7D}"/>
                </a:ext>
              </a:extLst>
            </p:cNvPr>
            <p:cNvSpPr/>
            <p:nvPr/>
          </p:nvSpPr>
          <p:spPr>
            <a:xfrm>
              <a:off x="9291253" y="4706886"/>
              <a:ext cx="1390342" cy="574489"/>
            </a:xfrm>
            <a:custGeom>
              <a:avLst/>
              <a:gdLst>
                <a:gd name="connsiteX0" fmla="*/ 0 w 1388457"/>
                <a:gd name="connsiteY0" fmla="*/ 0 h 574489"/>
                <a:gd name="connsiteX1" fmla="*/ 1388457 w 1388457"/>
                <a:gd name="connsiteY1" fmla="*/ 0 h 574489"/>
                <a:gd name="connsiteX2" fmla="*/ 1388457 w 1388457"/>
                <a:gd name="connsiteY2" fmla="*/ 574489 h 574489"/>
                <a:gd name="connsiteX3" fmla="*/ 0 w 1388457"/>
                <a:gd name="connsiteY3" fmla="*/ 574489 h 574489"/>
                <a:gd name="connsiteX4" fmla="*/ 0 w 1388457"/>
                <a:gd name="connsiteY4" fmla="*/ 0 h 574489"/>
                <a:gd name="connsiteX0" fmla="*/ 0 w 1388457"/>
                <a:gd name="connsiteY0" fmla="*/ 0 h 574489"/>
                <a:gd name="connsiteX1" fmla="*/ 1388457 w 1388457"/>
                <a:gd name="connsiteY1" fmla="*/ 0 h 574489"/>
                <a:gd name="connsiteX2" fmla="*/ 1388457 w 1388457"/>
                <a:gd name="connsiteY2" fmla="*/ 574489 h 574489"/>
                <a:gd name="connsiteX3" fmla="*/ 0 w 1388457"/>
                <a:gd name="connsiteY3" fmla="*/ 574489 h 574489"/>
                <a:gd name="connsiteX4" fmla="*/ 1290 w 1388457"/>
                <a:gd name="connsiteY4" fmla="*/ 475897 h 574489"/>
                <a:gd name="connsiteX5" fmla="*/ 0 w 1388457"/>
                <a:gd name="connsiteY5" fmla="*/ 0 h 574489"/>
                <a:gd name="connsiteX0" fmla="*/ 1885 w 1390342"/>
                <a:gd name="connsiteY0" fmla="*/ 0 h 574489"/>
                <a:gd name="connsiteX1" fmla="*/ 1390342 w 1390342"/>
                <a:gd name="connsiteY1" fmla="*/ 0 h 574489"/>
                <a:gd name="connsiteX2" fmla="*/ 1390342 w 1390342"/>
                <a:gd name="connsiteY2" fmla="*/ 574489 h 574489"/>
                <a:gd name="connsiteX3" fmla="*/ 1885 w 1390342"/>
                <a:gd name="connsiteY3" fmla="*/ 574489 h 574489"/>
                <a:gd name="connsiteX4" fmla="*/ 3175 w 1390342"/>
                <a:gd name="connsiteY4" fmla="*/ 475897 h 574489"/>
                <a:gd name="connsiteX5" fmla="*/ 0 w 1390342"/>
                <a:gd name="connsiteY5" fmla="*/ 136172 h 574489"/>
                <a:gd name="connsiteX6" fmla="*/ 1885 w 1390342"/>
                <a:gd name="connsiteY6" fmla="*/ 0 h 574489"/>
                <a:gd name="connsiteX0" fmla="*/ 1885 w 1390342"/>
                <a:gd name="connsiteY0" fmla="*/ 0 h 574489"/>
                <a:gd name="connsiteX1" fmla="*/ 1390342 w 1390342"/>
                <a:gd name="connsiteY1" fmla="*/ 0 h 574489"/>
                <a:gd name="connsiteX2" fmla="*/ 1387475 w 1390342"/>
                <a:gd name="connsiteY2" fmla="*/ 244122 h 574489"/>
                <a:gd name="connsiteX3" fmla="*/ 1390342 w 1390342"/>
                <a:gd name="connsiteY3" fmla="*/ 574489 h 574489"/>
                <a:gd name="connsiteX4" fmla="*/ 1885 w 1390342"/>
                <a:gd name="connsiteY4" fmla="*/ 574489 h 574489"/>
                <a:gd name="connsiteX5" fmla="*/ 3175 w 1390342"/>
                <a:gd name="connsiteY5" fmla="*/ 475897 h 574489"/>
                <a:gd name="connsiteX6" fmla="*/ 0 w 1390342"/>
                <a:gd name="connsiteY6" fmla="*/ 136172 h 574489"/>
                <a:gd name="connsiteX7" fmla="*/ 1885 w 1390342"/>
                <a:gd name="connsiteY7" fmla="*/ 0 h 57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0342" h="574489">
                  <a:moveTo>
                    <a:pt x="1885" y="0"/>
                  </a:moveTo>
                  <a:lnTo>
                    <a:pt x="1390342" y="0"/>
                  </a:lnTo>
                  <a:cubicBezTo>
                    <a:pt x="1389386" y="81374"/>
                    <a:pt x="1388431" y="162748"/>
                    <a:pt x="1387475" y="244122"/>
                  </a:cubicBezTo>
                  <a:cubicBezTo>
                    <a:pt x="1388431" y="354244"/>
                    <a:pt x="1389386" y="464367"/>
                    <a:pt x="1390342" y="574489"/>
                  </a:cubicBezTo>
                  <a:lnTo>
                    <a:pt x="1885" y="574489"/>
                  </a:lnTo>
                  <a:lnTo>
                    <a:pt x="3175" y="475897"/>
                  </a:lnTo>
                  <a:cubicBezTo>
                    <a:pt x="2117" y="362655"/>
                    <a:pt x="1058" y="249414"/>
                    <a:pt x="0" y="136172"/>
                  </a:cubicBezTo>
                  <a:cubicBezTo>
                    <a:pt x="628" y="90781"/>
                    <a:pt x="1257" y="45391"/>
                    <a:pt x="1885" y="0"/>
                  </a:cubicBezTo>
                  <a:close/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Agent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3F6826B-DBB1-4F93-9402-8522DC6DE61B}"/>
                </a:ext>
              </a:extLst>
            </p:cNvPr>
            <p:cNvSpPr/>
            <p:nvPr/>
          </p:nvSpPr>
          <p:spPr>
            <a:xfrm>
              <a:off x="9317422" y="5810801"/>
              <a:ext cx="1394184" cy="574489"/>
            </a:xfrm>
            <a:custGeom>
              <a:avLst/>
              <a:gdLst>
                <a:gd name="connsiteX0" fmla="*/ 0 w 1388457"/>
                <a:gd name="connsiteY0" fmla="*/ 0 h 574489"/>
                <a:gd name="connsiteX1" fmla="*/ 1388457 w 1388457"/>
                <a:gd name="connsiteY1" fmla="*/ 0 h 574489"/>
                <a:gd name="connsiteX2" fmla="*/ 1388457 w 1388457"/>
                <a:gd name="connsiteY2" fmla="*/ 574489 h 574489"/>
                <a:gd name="connsiteX3" fmla="*/ 0 w 1388457"/>
                <a:gd name="connsiteY3" fmla="*/ 574489 h 574489"/>
                <a:gd name="connsiteX4" fmla="*/ 0 w 1388457"/>
                <a:gd name="connsiteY4" fmla="*/ 0 h 574489"/>
                <a:gd name="connsiteX0" fmla="*/ 16637 w 1405094"/>
                <a:gd name="connsiteY0" fmla="*/ 0 h 574489"/>
                <a:gd name="connsiteX1" fmla="*/ 1405094 w 1405094"/>
                <a:gd name="connsiteY1" fmla="*/ 0 h 574489"/>
                <a:gd name="connsiteX2" fmla="*/ 1405094 w 1405094"/>
                <a:gd name="connsiteY2" fmla="*/ 574489 h 574489"/>
                <a:gd name="connsiteX3" fmla="*/ 16637 w 1405094"/>
                <a:gd name="connsiteY3" fmla="*/ 574489 h 574489"/>
                <a:gd name="connsiteX4" fmla="*/ 0 w 1405094"/>
                <a:gd name="connsiteY4" fmla="*/ 122818 h 574489"/>
                <a:gd name="connsiteX5" fmla="*/ 16637 w 1405094"/>
                <a:gd name="connsiteY5" fmla="*/ 0 h 574489"/>
                <a:gd name="connsiteX0" fmla="*/ 16637 w 1405094"/>
                <a:gd name="connsiteY0" fmla="*/ 0 h 574489"/>
                <a:gd name="connsiteX1" fmla="*/ 1405094 w 1405094"/>
                <a:gd name="connsiteY1" fmla="*/ 0 h 574489"/>
                <a:gd name="connsiteX2" fmla="*/ 1405094 w 1405094"/>
                <a:gd name="connsiteY2" fmla="*/ 574489 h 574489"/>
                <a:gd name="connsiteX3" fmla="*/ 16637 w 1405094"/>
                <a:gd name="connsiteY3" fmla="*/ 574489 h 574489"/>
                <a:gd name="connsiteX4" fmla="*/ 0 w 1405094"/>
                <a:gd name="connsiteY4" fmla="*/ 432534 h 574489"/>
                <a:gd name="connsiteX5" fmla="*/ 0 w 1405094"/>
                <a:gd name="connsiteY5" fmla="*/ 122818 h 574489"/>
                <a:gd name="connsiteX6" fmla="*/ 16637 w 1405094"/>
                <a:gd name="connsiteY6" fmla="*/ 0 h 574489"/>
                <a:gd name="connsiteX0" fmla="*/ 16637 w 1408471"/>
                <a:gd name="connsiteY0" fmla="*/ 0 h 574489"/>
                <a:gd name="connsiteX1" fmla="*/ 1405094 w 1408471"/>
                <a:gd name="connsiteY1" fmla="*/ 0 h 574489"/>
                <a:gd name="connsiteX2" fmla="*/ 1408471 w 1408471"/>
                <a:gd name="connsiteY2" fmla="*/ 262928 h 574489"/>
                <a:gd name="connsiteX3" fmla="*/ 1405094 w 1408471"/>
                <a:gd name="connsiteY3" fmla="*/ 574489 h 574489"/>
                <a:gd name="connsiteX4" fmla="*/ 16637 w 1408471"/>
                <a:gd name="connsiteY4" fmla="*/ 574489 h 574489"/>
                <a:gd name="connsiteX5" fmla="*/ 0 w 1408471"/>
                <a:gd name="connsiteY5" fmla="*/ 432534 h 574489"/>
                <a:gd name="connsiteX6" fmla="*/ 0 w 1408471"/>
                <a:gd name="connsiteY6" fmla="*/ 122818 h 574489"/>
                <a:gd name="connsiteX7" fmla="*/ 16637 w 1408471"/>
                <a:gd name="connsiteY7" fmla="*/ 0 h 574489"/>
                <a:gd name="connsiteX0" fmla="*/ 16637 w 1408471"/>
                <a:gd name="connsiteY0" fmla="*/ 0 h 574489"/>
                <a:gd name="connsiteX1" fmla="*/ 1405094 w 1408471"/>
                <a:gd name="connsiteY1" fmla="*/ 0 h 574489"/>
                <a:gd name="connsiteX2" fmla="*/ 1408471 w 1408471"/>
                <a:gd name="connsiteY2" fmla="*/ 262928 h 574489"/>
                <a:gd name="connsiteX3" fmla="*/ 1405094 w 1408471"/>
                <a:gd name="connsiteY3" fmla="*/ 574489 h 574489"/>
                <a:gd name="connsiteX4" fmla="*/ 16637 w 1408471"/>
                <a:gd name="connsiteY4" fmla="*/ 574489 h 574489"/>
                <a:gd name="connsiteX5" fmla="*/ 0 w 1408471"/>
                <a:gd name="connsiteY5" fmla="*/ 432534 h 574489"/>
                <a:gd name="connsiteX6" fmla="*/ 14288 w 1408471"/>
                <a:gd name="connsiteY6" fmla="*/ 118055 h 574489"/>
                <a:gd name="connsiteX7" fmla="*/ 16637 w 1408471"/>
                <a:gd name="connsiteY7" fmla="*/ 0 h 574489"/>
                <a:gd name="connsiteX0" fmla="*/ 2349 w 1394183"/>
                <a:gd name="connsiteY0" fmla="*/ 0 h 574489"/>
                <a:gd name="connsiteX1" fmla="*/ 1390806 w 1394183"/>
                <a:gd name="connsiteY1" fmla="*/ 0 h 574489"/>
                <a:gd name="connsiteX2" fmla="*/ 1394183 w 1394183"/>
                <a:gd name="connsiteY2" fmla="*/ 262928 h 574489"/>
                <a:gd name="connsiteX3" fmla="*/ 1390806 w 1394183"/>
                <a:gd name="connsiteY3" fmla="*/ 574489 h 574489"/>
                <a:gd name="connsiteX4" fmla="*/ 2349 w 1394183"/>
                <a:gd name="connsiteY4" fmla="*/ 574489 h 574489"/>
                <a:gd name="connsiteX5" fmla="*/ 14287 w 1394183"/>
                <a:gd name="connsiteY5" fmla="*/ 432534 h 574489"/>
                <a:gd name="connsiteX6" fmla="*/ 0 w 1394183"/>
                <a:gd name="connsiteY6" fmla="*/ 118055 h 574489"/>
                <a:gd name="connsiteX7" fmla="*/ 2349 w 1394183"/>
                <a:gd name="connsiteY7" fmla="*/ 0 h 574489"/>
                <a:gd name="connsiteX0" fmla="*/ 16637 w 1408471"/>
                <a:gd name="connsiteY0" fmla="*/ 0 h 574489"/>
                <a:gd name="connsiteX1" fmla="*/ 1405094 w 1408471"/>
                <a:gd name="connsiteY1" fmla="*/ 0 h 574489"/>
                <a:gd name="connsiteX2" fmla="*/ 1408471 w 1408471"/>
                <a:gd name="connsiteY2" fmla="*/ 262928 h 574489"/>
                <a:gd name="connsiteX3" fmla="*/ 1405094 w 1408471"/>
                <a:gd name="connsiteY3" fmla="*/ 574489 h 574489"/>
                <a:gd name="connsiteX4" fmla="*/ 16637 w 1408471"/>
                <a:gd name="connsiteY4" fmla="*/ 574489 h 574489"/>
                <a:gd name="connsiteX5" fmla="*/ 0 w 1408471"/>
                <a:gd name="connsiteY5" fmla="*/ 432534 h 574489"/>
                <a:gd name="connsiteX6" fmla="*/ 14288 w 1408471"/>
                <a:gd name="connsiteY6" fmla="*/ 118055 h 574489"/>
                <a:gd name="connsiteX7" fmla="*/ 16637 w 1408471"/>
                <a:gd name="connsiteY7" fmla="*/ 0 h 574489"/>
                <a:gd name="connsiteX0" fmla="*/ 2350 w 1394184"/>
                <a:gd name="connsiteY0" fmla="*/ 0 h 574489"/>
                <a:gd name="connsiteX1" fmla="*/ 1390807 w 1394184"/>
                <a:gd name="connsiteY1" fmla="*/ 0 h 574489"/>
                <a:gd name="connsiteX2" fmla="*/ 1394184 w 1394184"/>
                <a:gd name="connsiteY2" fmla="*/ 262928 h 574489"/>
                <a:gd name="connsiteX3" fmla="*/ 1390807 w 1394184"/>
                <a:gd name="connsiteY3" fmla="*/ 574489 h 574489"/>
                <a:gd name="connsiteX4" fmla="*/ 2350 w 1394184"/>
                <a:gd name="connsiteY4" fmla="*/ 574489 h 574489"/>
                <a:gd name="connsiteX5" fmla="*/ 0 w 1394184"/>
                <a:gd name="connsiteY5" fmla="*/ 432534 h 574489"/>
                <a:gd name="connsiteX6" fmla="*/ 1 w 1394184"/>
                <a:gd name="connsiteY6" fmla="*/ 118055 h 574489"/>
                <a:gd name="connsiteX7" fmla="*/ 2350 w 1394184"/>
                <a:gd name="connsiteY7" fmla="*/ 0 h 57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184" h="574489">
                  <a:moveTo>
                    <a:pt x="2350" y="0"/>
                  </a:moveTo>
                  <a:lnTo>
                    <a:pt x="1390807" y="0"/>
                  </a:lnTo>
                  <a:cubicBezTo>
                    <a:pt x="1391933" y="87643"/>
                    <a:pt x="1393058" y="175285"/>
                    <a:pt x="1394184" y="262928"/>
                  </a:cubicBezTo>
                  <a:cubicBezTo>
                    <a:pt x="1393058" y="366782"/>
                    <a:pt x="1391933" y="470635"/>
                    <a:pt x="1390807" y="574489"/>
                  </a:cubicBezTo>
                  <a:lnTo>
                    <a:pt x="2350" y="574489"/>
                  </a:lnTo>
                  <a:cubicBezTo>
                    <a:pt x="1567" y="527171"/>
                    <a:pt x="783" y="479852"/>
                    <a:pt x="0" y="432534"/>
                  </a:cubicBezTo>
                  <a:cubicBezTo>
                    <a:pt x="0" y="327708"/>
                    <a:pt x="1" y="222881"/>
                    <a:pt x="1" y="118055"/>
                  </a:cubicBezTo>
                  <a:lnTo>
                    <a:pt x="2350" y="0"/>
                  </a:lnTo>
                  <a:close/>
                </a:path>
              </a:pathLst>
            </a:cu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Environment</a:t>
              </a:r>
              <a:endParaRPr lang="en-GB" dirty="0"/>
            </a:p>
          </p:txBody>
        </p: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A1F764F2-5048-46D3-BA85-F96612D6EB75}"/>
                </a:ext>
              </a:extLst>
            </p:cNvPr>
            <p:cNvCxnSpPr>
              <a:stCxn id="18" idx="2"/>
              <a:endCxn id="19" idx="2"/>
            </p:cNvCxnSpPr>
            <p:nvPr/>
          </p:nvCxnSpPr>
          <p:spPr>
            <a:xfrm>
              <a:off x="10678728" y="4951008"/>
              <a:ext cx="32878" cy="1122721"/>
            </a:xfrm>
            <a:prstGeom prst="bentConnector3">
              <a:avLst>
                <a:gd name="adj1" fmla="val 2243835"/>
              </a:avLst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3F5B8840-6BD7-4621-A4A5-8CB3A40B900D}"/>
                </a:ext>
              </a:extLst>
            </p:cNvPr>
            <p:cNvCxnSpPr>
              <a:stCxn id="19" idx="6"/>
              <a:endCxn id="18" idx="5"/>
            </p:cNvCxnSpPr>
            <p:nvPr/>
          </p:nvCxnSpPr>
          <p:spPr>
            <a:xfrm flipH="1" flipV="1">
              <a:off x="9294428" y="5182783"/>
              <a:ext cx="22995" cy="746073"/>
            </a:xfrm>
            <a:prstGeom prst="bentConnector3">
              <a:avLst>
                <a:gd name="adj1" fmla="val 3395051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or: Elbow 71">
              <a:extLst>
                <a:ext uri="{FF2B5EF4-FFF2-40B4-BE49-F238E27FC236}">
                  <a16:creationId xmlns:a16="http://schemas.microsoft.com/office/drawing/2014/main" id="{36FF78DC-6171-4F88-9145-0A640EF3071F}"/>
                </a:ext>
              </a:extLst>
            </p:cNvPr>
            <p:cNvCxnSpPr>
              <a:stCxn id="19" idx="5"/>
              <a:endCxn id="18" idx="6"/>
            </p:cNvCxnSpPr>
            <p:nvPr/>
          </p:nvCxnSpPr>
          <p:spPr>
            <a:xfrm flipH="1" flipV="1">
              <a:off x="9291253" y="4843058"/>
              <a:ext cx="26169" cy="1400277"/>
            </a:xfrm>
            <a:prstGeom prst="bentConnector3">
              <a:avLst>
                <a:gd name="adj1" fmla="val 4014544"/>
              </a:avLst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120CF4F-B407-461A-9560-9CF7F95350F6}"/>
                </a:ext>
              </a:extLst>
            </p:cNvPr>
            <p:cNvSpPr txBox="1"/>
            <p:nvPr/>
          </p:nvSpPr>
          <p:spPr>
            <a:xfrm>
              <a:off x="8007137" y="5327702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s</a:t>
              </a:r>
              <a:endParaRPr lang="en-GB" dirty="0">
                <a:solidFill>
                  <a:srgbClr val="00B050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7174822-523E-4ADF-831B-65D4AA180A98}"/>
                </a:ext>
              </a:extLst>
            </p:cNvPr>
            <p:cNvSpPr txBox="1"/>
            <p:nvPr/>
          </p:nvSpPr>
          <p:spPr>
            <a:xfrm>
              <a:off x="11416843" y="5281375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a</a:t>
              </a:r>
              <a:endParaRPr lang="en-GB" dirty="0">
                <a:solidFill>
                  <a:srgbClr val="00B050"/>
                </a:solidFill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BB99571-05A6-4F0C-BDB9-23019E4F2653}"/>
                </a:ext>
              </a:extLst>
            </p:cNvPr>
            <p:cNvSpPr txBox="1"/>
            <p:nvPr/>
          </p:nvSpPr>
          <p:spPr>
            <a:xfrm>
              <a:off x="8536266" y="5327702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64CCC63E-BBBF-4AAD-B8A3-1CD28A45EB66}"/>
              </a:ext>
            </a:extLst>
          </p:cNvPr>
          <p:cNvSpPr txBox="1"/>
          <p:nvPr/>
        </p:nvSpPr>
        <p:spPr>
          <a:xfrm>
            <a:off x="2190567" y="3059668"/>
            <a:ext cx="2676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0070C0"/>
                </a:solidFill>
              </a:rPr>
              <a:t>Often:</a:t>
            </a:r>
            <a:r>
              <a:rPr lang="en-US" dirty="0">
                <a:solidFill>
                  <a:srgbClr val="0070C0"/>
                </a:solidFill>
              </a:rPr>
              <a:t> Real physical robot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sz="1400" dirty="0">
                <a:solidFill>
                  <a:srgbClr val="0070C0"/>
                </a:solidFill>
              </a:rPr>
              <a:t>(RL is A.I.’s approach to control of robots)</a:t>
            </a:r>
            <a:endParaRPr lang="en-GB" sz="1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90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7" grpId="0"/>
      <p:bldP spid="8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8775"/>
            <a:ext cx="10515600" cy="5086350"/>
          </a:xfrm>
        </p:spPr>
        <p:txBody>
          <a:bodyPr>
            <a:normAutofit/>
          </a:bodyPr>
          <a:lstStyle/>
          <a:p>
            <a:r>
              <a:rPr lang="en-US" u="sng" dirty="0"/>
              <a:t>Ultimate objective:</a:t>
            </a:r>
            <a:r>
              <a:rPr lang="en-US" dirty="0"/>
              <a:t> deploying the trained controller/policy on the real robot</a:t>
            </a:r>
          </a:p>
          <a:p>
            <a:r>
              <a:rPr lang="en-US" u="sng" dirty="0"/>
              <a:t>Main evaluation metric:</a:t>
            </a:r>
            <a:r>
              <a:rPr lang="en-US" dirty="0"/>
              <a:t> Performance</a:t>
            </a:r>
          </a:p>
          <a:p>
            <a:r>
              <a:rPr lang="en-US" u="sng" dirty="0"/>
              <a:t>Problem:</a:t>
            </a:r>
            <a:r>
              <a:rPr lang="en-US" dirty="0"/>
              <a:t> Sim-to-Real Transfer</a:t>
            </a:r>
          </a:p>
          <a:p>
            <a:pPr>
              <a:buFontTx/>
              <a:buChar char="-"/>
            </a:pPr>
            <a:r>
              <a:rPr lang="en-US" dirty="0"/>
              <a:t>Use of simulators for training as training on real agents directly might be not possible or real data collection could be expensive and RL is data hungry.</a:t>
            </a:r>
          </a:p>
          <a:p>
            <a:pPr>
              <a:buFontTx/>
              <a:buChar char="-"/>
            </a:pPr>
            <a:r>
              <a:rPr lang="en-GB" dirty="0"/>
              <a:t>Refers to the gap between simulation models and real systems due to deficiencies in models or mismatch of parameter values</a:t>
            </a:r>
          </a:p>
          <a:p>
            <a:r>
              <a:rPr lang="en-GB" u="sng" dirty="0">
                <a:solidFill>
                  <a:srgbClr val="0070C0"/>
                </a:solidFill>
              </a:rPr>
              <a:t>Problem:</a:t>
            </a:r>
            <a:r>
              <a:rPr lang="en-GB" dirty="0">
                <a:solidFill>
                  <a:srgbClr val="0070C0"/>
                </a:solidFill>
              </a:rPr>
              <a:t> improving performance of learned policies for Sim2Real transfer. </a:t>
            </a:r>
            <a:r>
              <a:rPr lang="en-GB" sz="1800" dirty="0">
                <a:solidFill>
                  <a:srgbClr val="0070C0"/>
                </a:solidFill>
              </a:rPr>
              <a:t>(affecting the </a:t>
            </a:r>
            <a:r>
              <a:rPr lang="en-GB" sz="1800" dirty="0">
                <a:solidFill>
                  <a:srgbClr val="00B050"/>
                </a:solidFill>
              </a:rPr>
              <a:t>“Environment” </a:t>
            </a:r>
            <a:r>
              <a:rPr lang="en-GB" sz="1800" dirty="0">
                <a:solidFill>
                  <a:srgbClr val="0070C0"/>
                </a:solidFill>
              </a:rPr>
              <a:t>component of RL task)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Motivation &amp; Problem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9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9" y="1741806"/>
            <a:ext cx="9639300" cy="4991840"/>
          </a:xfrm>
        </p:spPr>
        <p:txBody>
          <a:bodyPr>
            <a:normAutofit/>
          </a:bodyPr>
          <a:lstStyle/>
          <a:p>
            <a:r>
              <a:rPr lang="en-US" sz="2000" dirty="0"/>
              <a:t>Train [robust policies] in environments with parameters sampled from ranges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400" dirty="0"/>
          </a:p>
          <a:p>
            <a:r>
              <a:rPr lang="en-US" sz="2000" u="sng" dirty="0"/>
              <a:t>Example</a:t>
            </a:r>
            <a:r>
              <a:rPr lang="en-US" sz="2000" dirty="0"/>
              <a:t>: Active Domain Randomization (ADR)</a:t>
            </a:r>
          </a:p>
          <a:p>
            <a:pPr marL="0" indent="0">
              <a:buNone/>
            </a:pPr>
            <a:r>
              <a:rPr lang="en-GB" sz="1100" dirty="0"/>
              <a:t>Mehta, B., Diaz, M., </a:t>
            </a:r>
            <a:r>
              <a:rPr lang="en-GB" sz="1100" dirty="0" err="1"/>
              <a:t>Golemo</a:t>
            </a:r>
            <a:r>
              <a:rPr lang="en-GB" sz="1100" dirty="0"/>
              <a:t>, F., Pal, C.J., &amp; Paull, L. (2019). Active Domain Randomization. </a:t>
            </a:r>
            <a:r>
              <a:rPr lang="en-GB" sz="1100" dirty="0" err="1"/>
              <a:t>CoRL</a:t>
            </a:r>
            <a:r>
              <a:rPr lang="en-GB" sz="1100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00" y="119267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Methods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882499" y="1022408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1- Domain Randomization: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637A8C-084F-4109-9A12-CD54582298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03" b="11355"/>
          <a:stretch/>
        </p:blipFill>
        <p:spPr>
          <a:xfrm>
            <a:off x="8759674" y="1751973"/>
            <a:ext cx="3340401" cy="204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A9412C-1AE6-46FF-94F1-D8C23A2EB529}"/>
              </a:ext>
            </a:extLst>
          </p:cNvPr>
          <p:cNvSpPr txBox="1"/>
          <p:nvPr/>
        </p:nvSpPr>
        <p:spPr>
          <a:xfrm>
            <a:off x="9016849" y="3806839"/>
            <a:ext cx="30099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Source: </a:t>
            </a:r>
            <a:r>
              <a:rPr lang="en-US" sz="1100" dirty="0">
                <a:hlinkClick r:id="rId4"/>
              </a:rPr>
              <a:t>https://lilianweng.github.io/lil-log/2019/05/05/domain-randomization.html</a:t>
            </a:r>
            <a:r>
              <a:rPr lang="en-US" sz="1100" dirty="0"/>
              <a:t> </a:t>
            </a:r>
            <a:endParaRPr lang="en-GB" sz="11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DEF530-472A-43A8-99F8-17E305A2B3F3}"/>
              </a:ext>
            </a:extLst>
          </p:cNvPr>
          <p:cNvSpPr/>
          <p:nvPr/>
        </p:nvSpPr>
        <p:spPr>
          <a:xfrm>
            <a:off x="7780150" y="1838685"/>
            <a:ext cx="723901" cy="35434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F75E98-F13A-4ED3-8435-AD7B78B694A7}"/>
              </a:ext>
            </a:extLst>
          </p:cNvPr>
          <p:cNvSpPr/>
          <p:nvPr/>
        </p:nvSpPr>
        <p:spPr>
          <a:xfrm>
            <a:off x="6297124" y="1823439"/>
            <a:ext cx="889150" cy="35434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86151A-C291-4E78-881A-27DB89859059}"/>
              </a:ext>
            </a:extLst>
          </p:cNvPr>
          <p:cNvSpPr/>
          <p:nvPr/>
        </p:nvSpPr>
        <p:spPr>
          <a:xfrm>
            <a:off x="5039823" y="1823438"/>
            <a:ext cx="1187753" cy="35434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8DA4FAA-E27E-4149-9394-EE12A73BB731}"/>
              </a:ext>
            </a:extLst>
          </p:cNvPr>
          <p:cNvCxnSpPr>
            <a:stCxn id="10" idx="2"/>
          </p:cNvCxnSpPr>
          <p:nvPr/>
        </p:nvCxnSpPr>
        <p:spPr>
          <a:xfrm flipH="1">
            <a:off x="5633699" y="2177779"/>
            <a:ext cx="1" cy="384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B9743E-BF67-4953-9413-57B5ABBC2EF2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741699" y="2177780"/>
            <a:ext cx="15951" cy="384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56F3B0-CC8E-4A62-AA0F-9967B31C1A21}"/>
              </a:ext>
            </a:extLst>
          </p:cNvPr>
          <p:cNvSpPr txBox="1"/>
          <p:nvPr/>
        </p:nvSpPr>
        <p:spPr>
          <a:xfrm>
            <a:off x="4855751" y="2532120"/>
            <a:ext cx="1657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Choice of what parameters to vary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E44A57-B28C-4D18-8D5C-B0A74063502A}"/>
              </a:ext>
            </a:extLst>
          </p:cNvPr>
          <p:cNvSpPr txBox="1"/>
          <p:nvPr/>
        </p:nvSpPr>
        <p:spPr>
          <a:xfrm>
            <a:off x="6478100" y="2532120"/>
            <a:ext cx="11939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Sampling Strategy</a:t>
            </a:r>
          </a:p>
          <a:p>
            <a:r>
              <a:rPr lang="en-US" dirty="0">
                <a:solidFill>
                  <a:srgbClr val="0070C0"/>
                </a:solidFill>
              </a:rPr>
              <a:t>(e.g. Uniform – UDR)</a:t>
            </a: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A765E4-9720-45E8-8AFA-88F24B58DA19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8142101" y="2193026"/>
            <a:ext cx="0" cy="369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95424A3-AF34-4738-9C86-83677C11AC16}"/>
              </a:ext>
            </a:extLst>
          </p:cNvPr>
          <p:cNvSpPr txBox="1"/>
          <p:nvPr/>
        </p:nvSpPr>
        <p:spPr>
          <a:xfrm>
            <a:off x="7767300" y="2505400"/>
            <a:ext cx="1193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How to define them</a:t>
            </a: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23C937B-6E89-4FD5-996C-358B2A88BE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722"/>
          <a:stretch/>
        </p:blipFill>
        <p:spPr>
          <a:xfrm>
            <a:off x="1854799" y="4237726"/>
            <a:ext cx="3945701" cy="256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40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 animBg="1"/>
      <p:bldP spid="17" grpId="0"/>
      <p:bldP spid="1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525" y="2057401"/>
            <a:ext cx="9639300" cy="4657724"/>
          </a:xfrm>
        </p:spPr>
        <p:txBody>
          <a:bodyPr>
            <a:normAutofit/>
          </a:bodyPr>
          <a:lstStyle/>
          <a:p>
            <a:r>
              <a:rPr lang="en-US" sz="2000" u="sng" dirty="0"/>
              <a:t>Intuition about an issue with traditional DR:</a:t>
            </a:r>
            <a:r>
              <a:rPr lang="en-US" sz="2000" dirty="0"/>
              <a:t> Robustness could sometimes come at the cost of performance (i.e. a “universal” policy might be inferior to one that can adapt to the current context)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Meta-RL is one way to train adaptive policies. Distilled knowledge from prior experience (by training on a set of meta-training tasks) could be leveraged to adapt quickly to new downstream tasks (drawn from the same distribution). This knowledge is in the form of meta-parameters (e.g. priors over the learned policy).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Methods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1152525" y="1308101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2- Meta-Learning (Learning how to learn):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A752F79B-8336-4C96-81E6-7BAFDCA516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13" t="16189"/>
          <a:stretch/>
        </p:blipFill>
        <p:spPr>
          <a:xfrm>
            <a:off x="7391400" y="4286250"/>
            <a:ext cx="35623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9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525" y="2057401"/>
            <a:ext cx="9639300" cy="4657724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GB" sz="1600" dirty="0"/>
              <a:t>1- Meta-RL so far has relied on uniform sampling from task distribution (including, uniform domain randomization (UDR)). </a:t>
            </a:r>
            <a:br>
              <a:rPr lang="en-GB" sz="1600" dirty="0"/>
            </a:br>
            <a:r>
              <a:rPr lang="en-GB" sz="1600" dirty="0"/>
              <a:t>Would combining meta-RL with active domain randomization (ADR) instead yield better performance over the randomization ranges and/or generalization of the meta-RL algorithm in the setting of changing dynamics and fixed rewards?</a:t>
            </a:r>
            <a:br>
              <a:rPr lang="en-GB" sz="1600" dirty="0"/>
            </a:br>
            <a:endParaRPr lang="en-GB" sz="1600" dirty="0"/>
          </a:p>
          <a:p>
            <a:r>
              <a:rPr lang="en-GB" sz="1600" b="1" u="sng" dirty="0"/>
              <a:t>Hypothesis</a:t>
            </a:r>
            <a:r>
              <a:rPr lang="en-GB" sz="1600" dirty="0"/>
              <a:t>: Since ADR establishes some notion of a curriculum in sampling from the randomization domain and that it has been shown to be superior to UDR when both use a standard/core RL algorithm, combining meta-RL with ADR instead of UDR will also yield similar improvements to the meta-RL algorithm in terms of its performance over the randomization ranges and generalization in the setting of changing dynamics and fixed rewards. </a:t>
            </a:r>
          </a:p>
          <a:p>
            <a:pPr marL="0" indent="0">
              <a:buNone/>
            </a:pPr>
            <a:r>
              <a:rPr lang="en-GB" sz="1600" dirty="0"/>
              <a:t> </a:t>
            </a:r>
          </a:p>
          <a:p>
            <a:pPr marL="0" lvl="0" indent="0">
              <a:buNone/>
            </a:pPr>
            <a:r>
              <a:rPr lang="en-GB" sz="1600" dirty="0"/>
              <a:t>2- Active domain randomization so far has been used with standard/core RL algorithms to train a robust policy. Would combining it with a meta-RL algorithm instead, to train an adaptable policy, yield better performance over the randomization ranges and/or generalization in the setting of changing dynamics and fixed rewards?</a:t>
            </a:r>
          </a:p>
          <a:p>
            <a:pPr marL="0" indent="0">
              <a:buNone/>
            </a:pPr>
            <a:endParaRPr lang="en-GB" sz="1600" dirty="0"/>
          </a:p>
          <a:p>
            <a:r>
              <a:rPr lang="en-GB" sz="1600" b="1" u="sng" dirty="0"/>
              <a:t>Hypothesis</a:t>
            </a:r>
            <a:r>
              <a:rPr lang="en-GB" sz="1600" dirty="0"/>
              <a:t>: Adaptive policies (learned by meta-RL algorithms) are at least as good as, and in many cases superior to, robust policies (learned by standard RL-algorithms) in terms of performance over the randomization ranges in the setting of changing dynamics and fixed rewards, since the meta-parameters of the meta-RL algorithms could be seen as comparable to the robust policies’ parameters, but additionally the perform a fine-tuning step to adapt to the current context which would yield better performance.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Research Questions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1152525" y="1308101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1- Main Objectives:</a:t>
            </a:r>
          </a:p>
        </p:txBody>
      </p:sp>
    </p:spTree>
    <p:extLst>
      <p:ext uri="{BB962C8B-B14F-4D97-AF65-F5344CB8AC3E}">
        <p14:creationId xmlns:p14="http://schemas.microsoft.com/office/powerpoint/2010/main" val="71165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92D7-CD35-43E9-9DAB-4BE62504D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525" y="2057401"/>
            <a:ext cx="9639300" cy="4657724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dirty="0"/>
              <a:t>1- In the setting of changing dynamics and fixed rewards, so far, the meta-RL algorithms have been model-based. Would using a model-free meta-RL algorithm yield comparable results in terms of performance and generalization?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b="1" u="sng" dirty="0"/>
              <a:t>Hypothesis</a:t>
            </a:r>
            <a:r>
              <a:rPr lang="en-GB" dirty="0"/>
              <a:t>: Since the [optimal] policy is affected by changing dynamics, policy-based/model-free meta-RL algorithms would produce a comparable performance over the randomization ranges and generalization to model-based meta-RL algorithms in the setting of changing dynamics and fixed rewards.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Research Questions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1152525" y="1308101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2- Stretch Objectives:</a:t>
            </a:r>
          </a:p>
        </p:txBody>
      </p:sp>
    </p:spTree>
    <p:extLst>
      <p:ext uri="{BB962C8B-B14F-4D97-AF65-F5344CB8AC3E}">
        <p14:creationId xmlns:p14="http://schemas.microsoft.com/office/powerpoint/2010/main" val="3855697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1A45C489-E596-41A5-B660-92A9FE9030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5513059"/>
              </p:ext>
            </p:extLst>
          </p:nvPr>
        </p:nvGraphicFramePr>
        <p:xfrm>
          <a:off x="885825" y="1828799"/>
          <a:ext cx="9639300" cy="4760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5138">
                  <a:extLst>
                    <a:ext uri="{9D8B030D-6E8A-4147-A177-3AD203B41FA5}">
                      <a16:colId xmlns:a16="http://schemas.microsoft.com/office/drawing/2014/main" val="2819448723"/>
                    </a:ext>
                  </a:extLst>
                </a:gridCol>
                <a:gridCol w="3562712">
                  <a:extLst>
                    <a:ext uri="{9D8B030D-6E8A-4147-A177-3AD203B41FA5}">
                      <a16:colId xmlns:a16="http://schemas.microsoft.com/office/drawing/2014/main" val="3380791272"/>
                    </a:ext>
                  </a:extLst>
                </a:gridCol>
                <a:gridCol w="2711450">
                  <a:extLst>
                    <a:ext uri="{9D8B030D-6E8A-4147-A177-3AD203B41FA5}">
                      <a16:colId xmlns:a16="http://schemas.microsoft.com/office/drawing/2014/main" val="2179735726"/>
                    </a:ext>
                  </a:extLst>
                </a:gridCol>
              </a:tblGrid>
              <a:tr h="687789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Sim2Sim </a:t>
                      </a:r>
                    </a:p>
                    <a:p>
                      <a:pPr algn="ctr"/>
                      <a:r>
                        <a:rPr lang="en-US" dirty="0"/>
                        <a:t>(</a:t>
                      </a:r>
                      <a:r>
                        <a:rPr lang="en-US" dirty="0" err="1"/>
                        <a:t>Mujoco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Envs</a:t>
                      </a:r>
                      <a:r>
                        <a:rPr lang="en-US" dirty="0"/>
                        <a:t>)</a:t>
                      </a:r>
                      <a:endParaRPr lang="en-GB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Sim2Real</a:t>
                      </a:r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3840754"/>
                  </a:ext>
                </a:extLst>
              </a:tr>
              <a:tr h="4072442">
                <a:tc>
                  <a:txBody>
                    <a:bodyPr/>
                    <a:lstStyle/>
                    <a:p>
                      <a:r>
                        <a:rPr lang="en-US" dirty="0"/>
                        <a:t>1- </a:t>
                      </a:r>
                      <a:r>
                        <a:rPr lang="en-US" u="sng" dirty="0"/>
                        <a:t>Hopper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Joint damping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Ground Friction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2- </a:t>
                      </a:r>
                      <a:r>
                        <a:rPr lang="en-US" u="sng" dirty="0" err="1"/>
                        <a:t>HalfCheetah</a:t>
                      </a:r>
                      <a:endParaRPr lang="en-US" u="sng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Links sizes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Motor torques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err="1"/>
                        <a:t>Franka</a:t>
                      </a:r>
                      <a:r>
                        <a:rPr lang="en-US" u="sng" dirty="0"/>
                        <a:t> Panda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1- Sim2Sim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2- Sim2Real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976397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4" y="170998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Experiments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885825" y="1116466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1- Setup / Plan: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43CF45-B5E2-47F6-B4F4-4F50FA4A4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" y="3052762"/>
            <a:ext cx="3048000" cy="1914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728A97-7D7A-4B2F-94A2-3C338C326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262" y="2956377"/>
            <a:ext cx="2828925" cy="2838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80B585-7F55-4E1B-8399-4E50F86D42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418" y="3052762"/>
            <a:ext cx="2339523" cy="233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291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F0C55DDA-F37E-4AAE-8D64-02D25627A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16696"/>
            <a:ext cx="5324641" cy="273320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EE566D5-83BC-45AA-8E05-853513C1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365126"/>
            <a:ext cx="10515600" cy="863600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Experiments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0D0F40-87EE-4CF4-8F78-EB314BBBEA7F}"/>
              </a:ext>
            </a:extLst>
          </p:cNvPr>
          <p:cNvSpPr txBox="1">
            <a:spLocks/>
          </p:cNvSpPr>
          <p:nvPr/>
        </p:nvSpPr>
        <p:spPr>
          <a:xfrm>
            <a:off x="1152525" y="1308101"/>
            <a:ext cx="9639300" cy="596899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2- Example of some results so far: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0A38506-EC07-423B-AB5C-A573D3ADBD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3" y="2732835"/>
            <a:ext cx="5681477" cy="290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49012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993</TotalTime>
  <Words>992</Words>
  <Application>Microsoft Office PowerPoint</Application>
  <PresentationFormat>Widescreen</PresentationFormat>
  <Paragraphs>155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Century Gothic</vt:lpstr>
      <vt:lpstr>Wingdings 3</vt:lpstr>
      <vt:lpstr>Office Theme</vt:lpstr>
      <vt:lpstr>Ion</vt:lpstr>
      <vt:lpstr>Meta Reinforcement Learning with Active Domain Randomization for Sim-to-Real Transfer</vt:lpstr>
      <vt:lpstr>Intro &amp; Background</vt:lpstr>
      <vt:lpstr>Motivation &amp; Problem</vt:lpstr>
      <vt:lpstr>Methods</vt:lpstr>
      <vt:lpstr>Methods</vt:lpstr>
      <vt:lpstr>Research Questions</vt:lpstr>
      <vt:lpstr>Research Questions</vt:lpstr>
      <vt:lpstr>Experiments</vt:lpstr>
      <vt:lpstr>Experiments</vt:lpstr>
      <vt:lpstr>Workplan &amp; Progress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Ibrahim, Tarek</dc:creator>
  <cp:lastModifiedBy>Ibrahim, Tarek</cp:lastModifiedBy>
  <cp:revision>83</cp:revision>
  <dcterms:created xsi:type="dcterms:W3CDTF">2021-09-16T08:48:54Z</dcterms:created>
  <dcterms:modified xsi:type="dcterms:W3CDTF">2022-02-10T22:34:17Z</dcterms:modified>
</cp:coreProperties>
</file>

<file path=docProps/thumbnail.jpeg>
</file>